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11"/>
  </p:notesMasterIdLst>
  <p:sldIdLst>
    <p:sldId id="256" r:id="rId2"/>
    <p:sldId id="258" r:id="rId3"/>
    <p:sldId id="259" r:id="rId4"/>
    <p:sldId id="257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ne Eilin Sæle" initials="JES" lastIdx="2" clrIdx="0">
    <p:extLst>
      <p:ext uri="{19B8F6BF-5375-455C-9EA6-DF929625EA0E}">
        <p15:presenceInfo xmlns:p15="http://schemas.microsoft.com/office/powerpoint/2012/main" userId="S-1-5-21-3574180177-4135080429-2921554083-46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E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4" autoAdjust="0"/>
    <p:restoredTop sz="81598" autoAdjust="0"/>
  </p:normalViewPr>
  <p:slideViewPr>
    <p:cSldViewPr snapToGrid="0">
      <p:cViewPr varScale="1">
        <p:scale>
          <a:sx n="69" d="100"/>
          <a:sy n="69" d="100"/>
        </p:scale>
        <p:origin x="1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alda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3E4-3175-4492-9B71-C7CC46DF25D0}" type="datetimeFigureOut">
              <a:rPr lang="nb-NO" smtClean="0"/>
              <a:t>29.11.2024</a:t>
            </a:fld>
            <a:endParaRPr lang="nb-NO"/>
          </a:p>
        </p:txBody>
      </p:sp>
      <p:sp>
        <p:nvSpPr>
          <p:cNvPr id="4" name="Plasshaldar for lysbilet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aldar for notat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n-NO"/>
              <a:t>Rediger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nb-NO"/>
          </a:p>
        </p:txBody>
      </p:sp>
      <p:sp>
        <p:nvSpPr>
          <p:cNvPr id="6" name="Plasshaldar for bot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aldar for lysbilet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FB0E0-5EA5-4725-A2F3-0AEA7229305A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709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FB0E0-5EA5-4725-A2F3-0AEA7229305A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8147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FB0E0-5EA5-4725-A2F3-0AEA7229305A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4039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FB0E0-5EA5-4725-A2F3-0AEA7229305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3429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FB0E0-5EA5-4725-A2F3-0AEA7229305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1131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FB0E0-5EA5-4725-A2F3-0AEA7229305A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5415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FB0E0-5EA5-4725-A2F3-0AEA7229305A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53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FB0E0-5EA5-4725-A2F3-0AEA7229305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1025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FB0E0-5EA5-4725-A2F3-0AEA7229305A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152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n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28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462A-2D5B-48AF-A3D4-EF8A90A50A80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37198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462A-2D5B-48AF-A3D4-EF8A90A50A80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880906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462A-2D5B-48AF-A3D4-EF8A90A50A80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3784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462A-2D5B-48AF-A3D4-EF8A90A50A80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080644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462A-2D5B-48AF-A3D4-EF8A90A50A80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840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n-NO"/>
              <a:t>Rediger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29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n-NO"/>
              <a:t>Rediger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9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a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n-NO"/>
              <a:t>Rediger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52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927C-B73E-4F9D-ADFE-F6E23BD7CEE8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47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ald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n-NO"/>
              <a:t>Rediger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n-NO"/>
              <a:t>Rediger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55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li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n-NO"/>
              <a:t>Rediger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n-NO"/>
              <a:t>Rediger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59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er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5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5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a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n-NO"/>
              <a:t>Rediger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75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et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n-NO"/>
              <a:t>Klikk på ikonet for å leggje til eit bilete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n-NO"/>
              <a:t>Rediger tekststilar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45F-652B-4E89-8925-000B0AB8FD98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82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n-NO"/>
              <a:t>Rediger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23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83EFBB-EE2E-4001-B393-B187819C7B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nn-NO" dirty="0" err="1"/>
              <a:t>Mentaliserende</a:t>
            </a:r>
            <a:r>
              <a:rPr lang="nn-NO" dirty="0"/>
              <a:t> samarbeid	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E415109-23F3-4C59-A71A-069775534D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n-NO" sz="2800" dirty="0"/>
              <a:t>Se den andre </a:t>
            </a:r>
            <a:r>
              <a:rPr lang="nn-NO" sz="2800" dirty="0" err="1"/>
              <a:t>innenfra</a:t>
            </a:r>
            <a:r>
              <a:rPr lang="nn-NO" sz="2800" dirty="0"/>
              <a:t> og seg sjølv </a:t>
            </a:r>
            <a:r>
              <a:rPr lang="nn-NO" sz="2800" dirty="0" err="1"/>
              <a:t>utenfra</a:t>
            </a:r>
            <a:r>
              <a:rPr lang="nn-NO" sz="2800" dirty="0"/>
              <a:t>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213BF6E0-5E04-453D-8674-F0DA3EC8962D}"/>
              </a:ext>
            </a:extLst>
          </p:cNvPr>
          <p:cNvSpPr txBox="1"/>
          <p:nvPr/>
        </p:nvSpPr>
        <p:spPr>
          <a:xfrm>
            <a:off x="8652681" y="1187355"/>
            <a:ext cx="277049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00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nb-NO" sz="1000">
              <a:latin typeface="Comic Sans MS" panose="030F0702030302020204" pitchFamily="66" charset="0"/>
            </a:endParaRPr>
          </a:p>
          <a:p>
            <a:r>
              <a:rPr lang="nb-NO">
                <a:latin typeface="Comic Sans MS" panose="030F0702030302020204" pitchFamily="66" charset="0"/>
              </a:rPr>
              <a:t>Implisitt og eksplisitt fortolke egne og andres handlinger som meningsfulle, intensjonelle ytringer av det indre liv, eksempelvis behov, ønsker følelser og motiv (Fonagy, P. el at 2001) 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71B6F090-871F-464D-8B95-962C29033937}"/>
              </a:ext>
            </a:extLst>
          </p:cNvPr>
          <p:cNvSpPr txBox="1"/>
          <p:nvPr/>
        </p:nvSpPr>
        <p:spPr>
          <a:xfrm>
            <a:off x="2521528" y="5851175"/>
            <a:ext cx="9047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n-NO" sz="1400" dirty="0"/>
              <a:t>Anne Merete Flekstad Vik og Janne Eilin Sæle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3075593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83EFBB-EE2E-4001-B393-B187819C7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326880" cy="798913"/>
          </a:xfrm>
        </p:spPr>
        <p:txBody>
          <a:bodyPr/>
          <a:lstStyle/>
          <a:p>
            <a:pPr algn="ctr"/>
            <a:r>
              <a:rPr lang="nn-NO" dirty="0"/>
              <a:t>Kva kan gå galt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E415109-23F3-4C59-A71A-06977553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2797791"/>
            <a:ext cx="7891272" cy="3466531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- Noen ganger kan det se ut som om vi har hver våre mål</a:t>
            </a:r>
          </a:p>
          <a:p>
            <a:pPr algn="l"/>
            <a:r>
              <a:rPr lang="nb-NO" dirty="0"/>
              <a:t>- Vi kan holde på tanker vi syns er viktigst</a:t>
            </a:r>
          </a:p>
          <a:p>
            <a:pPr algn="l"/>
            <a:r>
              <a:rPr lang="nb-NO" dirty="0"/>
              <a:t>- Vi kan være uenig med de andres vurdering</a:t>
            </a:r>
          </a:p>
          <a:p>
            <a:pPr algn="l"/>
            <a:r>
              <a:rPr lang="nb-NO" dirty="0"/>
              <a:t>- Vi kan være uenig om målet også</a:t>
            </a:r>
          </a:p>
          <a:p>
            <a:pPr algn="l"/>
            <a:r>
              <a:rPr lang="nb-NO" dirty="0"/>
              <a:t>- Vi kan bli overveldet av fortvilelse på vegne av pasient/ bruker</a:t>
            </a:r>
          </a:p>
          <a:p>
            <a:pPr algn="l"/>
            <a:r>
              <a:rPr lang="nb-NO" dirty="0"/>
              <a:t>- Vi kan holde på gamle erfaringer i samarbeidet og tenke det ikke er vits</a:t>
            </a:r>
          </a:p>
          <a:p>
            <a:pPr algn="l"/>
            <a:r>
              <a:rPr lang="nb-NO" dirty="0"/>
              <a:t>- "Umulig" å få tak i</a:t>
            </a:r>
          </a:p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64159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83EFBB-EE2E-4001-B393-B187819C7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2170786"/>
          </a:xfrm>
        </p:spPr>
        <p:txBody>
          <a:bodyPr/>
          <a:lstStyle/>
          <a:p>
            <a:r>
              <a:rPr lang="nn-NO" dirty="0"/>
              <a:t>Modus når du tar du tar telefon eller stiller i møte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E415109-23F3-4C59-A71A-06977553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91614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b-NO" dirty="0"/>
              <a:t>- Vennlighet </a:t>
            </a:r>
          </a:p>
          <a:p>
            <a:pPr algn="l"/>
            <a:r>
              <a:rPr lang="nb-NO" dirty="0"/>
              <a:t>- Respekt for den andres tid</a:t>
            </a:r>
          </a:p>
          <a:p>
            <a:pPr algn="l"/>
            <a:r>
              <a:rPr lang="nb-NO" dirty="0"/>
              <a:t>- Vilje til å ta ansvar for egen rolle</a:t>
            </a:r>
          </a:p>
          <a:p>
            <a:pPr algn="l"/>
            <a:r>
              <a:rPr lang="nb-NO" dirty="0"/>
              <a:t>- Lytte / være villig til å utvide perspektivet </a:t>
            </a:r>
          </a:p>
          <a:p>
            <a:pPr algn="l"/>
            <a:r>
              <a:rPr lang="nb-NO" dirty="0"/>
              <a:t>- Våge å se seg selv utenfra- hvordan oppfattes jeg nå? </a:t>
            </a:r>
          </a:p>
          <a:p>
            <a:pPr algn="l"/>
            <a:r>
              <a:rPr lang="nb-NO" dirty="0"/>
              <a:t>********Hvordan påvirker det den andre? ***********</a:t>
            </a:r>
          </a:p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1331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83EFBB-EE2E-4001-B393-B187819C7B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n-NO" dirty="0" err="1"/>
              <a:t>Hemmeligheten</a:t>
            </a:r>
            <a:r>
              <a:rPr lang="nn-NO" dirty="0"/>
              <a:t> med å lykkes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E415109-23F3-4C59-A71A-06977553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207991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nb-NO" dirty="0"/>
              <a:t>- Romslighet/ raushet både overfor deg selv og andre - </a:t>
            </a:r>
            <a:r>
              <a:rPr lang="nb-NO" dirty="0" err="1"/>
              <a:t>mentaliserende</a:t>
            </a:r>
            <a:r>
              <a:rPr lang="nb-NO" dirty="0"/>
              <a:t> holdning</a:t>
            </a:r>
          </a:p>
          <a:p>
            <a:pPr algn="l"/>
            <a:r>
              <a:rPr lang="nb-NO" dirty="0"/>
              <a:t>- Snakke hverandre opp ikke ned</a:t>
            </a:r>
          </a:p>
          <a:p>
            <a:pPr algn="l"/>
            <a:r>
              <a:rPr lang="nb-NO" dirty="0"/>
              <a:t>- Lojalitet: Vi vil hverandre vel og har tiltro til hverandre</a:t>
            </a:r>
          </a:p>
          <a:p>
            <a:pPr algn="l"/>
            <a:r>
              <a:rPr lang="nb-NO" dirty="0"/>
              <a:t>- Har tro på at den andre og ønsker det beste for pasienten</a:t>
            </a:r>
          </a:p>
          <a:p>
            <a:pPr algn="l"/>
            <a:r>
              <a:rPr lang="nb-NO" dirty="0"/>
              <a:t>- Være lojal / dvs. ta opp uenighet på rett sted</a:t>
            </a:r>
          </a:p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228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83EFBB-EE2E-4001-B393-B187819C7B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n-NO" dirty="0"/>
              <a:t>Når vi ikkje får dette til, kva skjer?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E415109-23F3-4C59-A71A-06977553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847907"/>
          </a:xfrm>
        </p:spPr>
        <p:txBody>
          <a:bodyPr/>
          <a:lstStyle/>
          <a:p>
            <a:pPr algn="l"/>
            <a:r>
              <a:rPr lang="nb-NO" dirty="0"/>
              <a:t>Det er pasienten som ikke får den helsehjelpen han har rett på og behov for</a:t>
            </a:r>
          </a:p>
          <a:p>
            <a:pPr algn="l"/>
            <a:r>
              <a:rPr lang="nb-NO" dirty="0"/>
              <a:t>Det er ikke vi som er den tapende part her</a:t>
            </a:r>
          </a:p>
          <a:p>
            <a:pPr algn="l"/>
            <a:endParaRPr lang="nb-N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6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83EFBB-EE2E-4001-B393-B187819C7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81328"/>
            <a:ext cx="7766936" cy="2569508"/>
          </a:xfrm>
        </p:spPr>
        <p:txBody>
          <a:bodyPr/>
          <a:lstStyle/>
          <a:p>
            <a:pPr algn="l"/>
            <a:r>
              <a:rPr lang="nn-NO" dirty="0"/>
              <a:t>MBT i samhandling med pasient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E415109-23F3-4C59-A71A-06977553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2202749"/>
          </a:xfrm>
        </p:spPr>
        <p:txBody>
          <a:bodyPr>
            <a:normAutofit fontScale="85000" lnSpcReduction="20000"/>
          </a:bodyPr>
          <a:lstStyle/>
          <a:p>
            <a:pPr algn="l"/>
            <a:endParaRPr lang="nb-NO" b="0" dirty="0"/>
          </a:p>
          <a:p>
            <a:pPr algn="l"/>
            <a:r>
              <a:rPr lang="nb-NO" sz="2300" b="0" dirty="0"/>
              <a:t>•Tilpasse </a:t>
            </a:r>
            <a:r>
              <a:rPr lang="nb-NO" sz="2300" dirty="0"/>
              <a:t>samhandling</a:t>
            </a:r>
            <a:r>
              <a:rPr lang="nb-NO" sz="2300" b="0" dirty="0"/>
              <a:t> til pasientens </a:t>
            </a:r>
            <a:r>
              <a:rPr lang="nb-NO" sz="2300" b="0" dirty="0" err="1"/>
              <a:t>mentaliseringsnivå</a:t>
            </a:r>
            <a:r>
              <a:rPr lang="nb-NO" sz="2300" b="0" dirty="0"/>
              <a:t> </a:t>
            </a:r>
          </a:p>
          <a:p>
            <a:pPr algn="l"/>
            <a:endParaRPr lang="nb-NO" sz="2300" b="0" dirty="0"/>
          </a:p>
          <a:p>
            <a:pPr algn="l"/>
            <a:r>
              <a:rPr lang="nb-NO" sz="2300" b="0" dirty="0"/>
              <a:t>•Avhengig av situasjon &amp; relasjon særlig tilknytningsrelasjoner </a:t>
            </a:r>
          </a:p>
          <a:p>
            <a:pPr algn="l"/>
            <a:endParaRPr lang="nb-NO" sz="2300" b="0" dirty="0"/>
          </a:p>
          <a:p>
            <a:pPr algn="l"/>
            <a:r>
              <a:rPr lang="nb-NO" sz="2300" b="0" dirty="0"/>
              <a:t>•Mål: øke </a:t>
            </a:r>
            <a:r>
              <a:rPr lang="nb-NO" sz="2300" b="0" dirty="0" err="1"/>
              <a:t>mentaliseringskapasiteten</a:t>
            </a:r>
            <a:r>
              <a:rPr lang="nb-NO" sz="2300" b="0" dirty="0"/>
              <a:t> jevnt over </a:t>
            </a:r>
          </a:p>
          <a:p>
            <a:pPr algn="l"/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3F12963A-93F3-4833-B9C4-5A04363EE584}"/>
              </a:ext>
            </a:extLst>
          </p:cNvPr>
          <p:cNvSpPr txBox="1"/>
          <p:nvPr/>
        </p:nvSpPr>
        <p:spPr>
          <a:xfrm rot="2853516">
            <a:off x="8083097" y="3546321"/>
            <a:ext cx="35393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  <a:p>
            <a:endParaRPr lang="nb-NO" dirty="0"/>
          </a:p>
          <a:p>
            <a:r>
              <a:rPr lang="nb-NO" b="1" dirty="0">
                <a:solidFill>
                  <a:srgbClr val="FF0000"/>
                </a:solidFill>
              </a:rPr>
              <a:t>Overlevelses hjernen: </a:t>
            </a:r>
            <a:r>
              <a:rPr lang="nb-NO" dirty="0">
                <a:solidFill>
                  <a:srgbClr val="FF0000"/>
                </a:solidFill>
              </a:rPr>
              <a:t>forsvar mot farer, rask, instinktiv, emosjonell, rigid </a:t>
            </a:r>
          </a:p>
          <a:p>
            <a:r>
              <a:rPr lang="nb-NO" b="1" dirty="0">
                <a:solidFill>
                  <a:srgbClr val="03EFD9"/>
                </a:solidFill>
              </a:rPr>
              <a:t>Lærende hjernen: </a:t>
            </a:r>
            <a:r>
              <a:rPr lang="nb-NO" dirty="0">
                <a:solidFill>
                  <a:srgbClr val="03EFD9"/>
                </a:solidFill>
              </a:rPr>
              <a:t>utforskende, fleksibel, reflekterende , problemløsende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08364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83EFBB-EE2E-4001-B393-B187819C7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399032"/>
            <a:ext cx="7766936" cy="1664208"/>
          </a:xfrm>
        </p:spPr>
        <p:txBody>
          <a:bodyPr/>
          <a:lstStyle/>
          <a:p>
            <a:pPr algn="l"/>
            <a:r>
              <a:rPr lang="nn-NO" dirty="0"/>
              <a:t>Vi alle kan oppleve </a:t>
            </a:r>
            <a:r>
              <a:rPr lang="nn-NO" dirty="0" err="1"/>
              <a:t>mentaliseringssvikt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E415109-23F3-4C59-A71A-06977553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2352874"/>
          </a:xfrm>
        </p:spPr>
        <p:txBody>
          <a:bodyPr/>
          <a:lstStyle/>
          <a:p>
            <a:pPr algn="l"/>
            <a:r>
              <a:rPr lang="nn-NO" dirty="0"/>
              <a:t>Bli usikker.</a:t>
            </a:r>
          </a:p>
          <a:p>
            <a:pPr algn="l"/>
            <a:r>
              <a:rPr lang="nn-NO" dirty="0"/>
              <a:t>Fastlåst på egen </a:t>
            </a:r>
            <a:r>
              <a:rPr lang="nn-NO" dirty="0" err="1"/>
              <a:t>oppfatting</a:t>
            </a:r>
            <a:r>
              <a:rPr lang="nn-NO" dirty="0"/>
              <a:t> av pasient eller situasjon.</a:t>
            </a:r>
          </a:p>
          <a:p>
            <a:pPr algn="l"/>
            <a:r>
              <a:rPr lang="nn-NO" dirty="0"/>
              <a:t>Forsvar.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44405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83EFBB-EE2E-4001-B393-B187819C7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837398"/>
            <a:ext cx="7766936" cy="1896177"/>
          </a:xfrm>
        </p:spPr>
        <p:txBody>
          <a:bodyPr/>
          <a:lstStyle/>
          <a:p>
            <a:pPr algn="l"/>
            <a:r>
              <a:rPr lang="nn-NO" dirty="0" err="1"/>
              <a:t>Hvordan</a:t>
            </a:r>
            <a:r>
              <a:rPr lang="nn-NO" dirty="0"/>
              <a:t> </a:t>
            </a:r>
            <a:r>
              <a:rPr lang="nn-NO" dirty="0" err="1"/>
              <a:t>håndtere</a:t>
            </a:r>
            <a:r>
              <a:rPr lang="nn-NO" dirty="0"/>
              <a:t> </a:t>
            </a:r>
            <a:r>
              <a:rPr lang="nn-NO" dirty="0" err="1"/>
              <a:t>mentaliseringssvikt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E415109-23F3-4C59-A71A-06977553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830129"/>
            <a:ext cx="5796778" cy="272594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nb-NO" dirty="0"/>
              <a:t>- bruk av stopp og spol tilbake </a:t>
            </a:r>
          </a:p>
          <a:p>
            <a:pPr algn="l"/>
            <a:r>
              <a:rPr lang="nb-NO" dirty="0"/>
              <a:t>- bruk av motoverføring og overføring ( ta ditt på deg) </a:t>
            </a:r>
          </a:p>
          <a:p>
            <a:pPr algn="l"/>
            <a:r>
              <a:rPr lang="nb-NO" dirty="0"/>
              <a:t>- bekrefte følelsesmessige reaksjoner </a:t>
            </a:r>
          </a:p>
          <a:p>
            <a:pPr algn="l"/>
            <a:r>
              <a:rPr lang="nb-NO" dirty="0"/>
              <a:t>- fokus på overføring og forholdet til terapeuten</a:t>
            </a:r>
          </a:p>
          <a:p>
            <a:pPr algn="l"/>
            <a:r>
              <a:rPr lang="nb-NO" dirty="0"/>
              <a:t> </a:t>
            </a:r>
          </a:p>
          <a:p>
            <a:pPr algn="l"/>
            <a:r>
              <a:rPr lang="nb-NO" dirty="0"/>
              <a:t>Sjekk egen misforståelse og korriger misforståelser </a:t>
            </a:r>
          </a:p>
          <a:p>
            <a:pPr algn="l"/>
            <a:endParaRPr lang="nb-NO" dirty="0"/>
          </a:p>
          <a:p>
            <a:pPr algn="l"/>
            <a:r>
              <a:rPr lang="nb-NO" i="1" dirty="0"/>
              <a:t>Sluttprodukt: om å kunne ta ansvar for seg selv </a:t>
            </a:r>
          </a:p>
          <a:p>
            <a:pPr algn="l"/>
            <a:endParaRPr lang="nb-NO" dirty="0"/>
          </a:p>
          <a:p>
            <a:pPr algn="l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5422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83EFBB-EE2E-4001-B393-B187819C7B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n-NO" dirty="0" err="1"/>
              <a:t>Bivirkninger</a:t>
            </a:r>
            <a:br>
              <a:rPr lang="nn-NO" dirty="0"/>
            </a:b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E415109-23F3-4C59-A71A-069775534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468031"/>
            <a:ext cx="7891272" cy="179629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n-NO" dirty="0"/>
              <a:t>Pasienten får betre og tilpassa behandling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n-NO" dirty="0"/>
              <a:t>Det blir kjekkare å jobbe når vi får det til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n-NO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n-NO" sz="2400" dirty="0">
                <a:solidFill>
                  <a:srgbClr val="00B050"/>
                </a:solidFill>
              </a:rPr>
              <a:t>Samhandling i MULI-teamet viser at det </a:t>
            </a:r>
            <a:r>
              <a:rPr lang="nn-NO" sz="2400" dirty="0" err="1">
                <a:solidFill>
                  <a:srgbClr val="00B050"/>
                </a:solidFill>
              </a:rPr>
              <a:t>virker</a:t>
            </a:r>
            <a:r>
              <a:rPr lang="nn-NO" sz="2400" dirty="0">
                <a:solidFill>
                  <a:srgbClr val="00B050"/>
                </a:solidFill>
              </a:rPr>
              <a:t> </a:t>
            </a:r>
            <a:endParaRPr lang="nb-NO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14780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456</TotalTime>
  <Words>443</Words>
  <Application>Microsoft Office PowerPoint</Application>
  <PresentationFormat>Breiskjerm</PresentationFormat>
  <Paragraphs>67</Paragraphs>
  <Slides>9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Lysbilettitlar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Trebuchet MS</vt:lpstr>
      <vt:lpstr>Wingdings 3</vt:lpstr>
      <vt:lpstr>Fasett</vt:lpstr>
      <vt:lpstr>Mentaliserende samarbeid </vt:lpstr>
      <vt:lpstr>Kva kan gå galt</vt:lpstr>
      <vt:lpstr>Modus når du tar du tar telefon eller stiller i møte</vt:lpstr>
      <vt:lpstr>Hemmeligheten med å lykkes</vt:lpstr>
      <vt:lpstr>Når vi ikkje får dette til, kva skjer?</vt:lpstr>
      <vt:lpstr>MBT i samhandling med pasient</vt:lpstr>
      <vt:lpstr>Vi alle kan oppleve mentaliseringssvikt</vt:lpstr>
      <vt:lpstr>Hvordan håndtere mentaliseringssvikt</vt:lpstr>
      <vt:lpstr>Bivirkninger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Mentaliserende samarbeid</dc:title>
  <dc:creator>Janne Eilin Sæle</dc:creator>
  <cp:lastModifiedBy>Janne Eilin Sæle</cp:lastModifiedBy>
  <cp:revision>20</cp:revision>
  <dcterms:created xsi:type="dcterms:W3CDTF">2024-11-19T13:18:49Z</dcterms:created>
  <dcterms:modified xsi:type="dcterms:W3CDTF">2024-11-29T07:50:35Z</dcterms:modified>
</cp:coreProperties>
</file>