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57" r:id="rId6"/>
    <p:sldId id="261" r:id="rId7"/>
    <p:sldId id="265" r:id="rId8"/>
    <p:sldId id="264" r:id="rId9"/>
    <p:sldId id="263" r:id="rId10"/>
    <p:sldId id="262" r:id="rId11"/>
    <p:sldId id="258" r:id="rId12"/>
    <p:sldId id="260" r:id="rId13"/>
    <p:sldId id="259" r:id="rId1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4C3BD831-39DA-479A-88E4-3FDF28E579F1}">
          <p14:sldIdLst>
            <p14:sldId id="256"/>
            <p14:sldId id="266"/>
            <p14:sldId id="267"/>
            <p14:sldId id="268"/>
            <p14:sldId id="257"/>
            <p14:sldId id="261"/>
            <p14:sldId id="265"/>
            <p14:sldId id="264"/>
            <p14:sldId id="263"/>
            <p14:sldId id="262"/>
          </p14:sldIdLst>
        </p14:section>
        <p14:section name="Inndeling uten navn" id="{568EB46D-A4B0-4BD1-8D77-88DBCB68220C}">
          <p14:sldIdLst>
            <p14:sldId id="258"/>
            <p14:sldId id="260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4A710A-97F6-42AD-88F1-C9FFD80A7E63}" v="1" dt="2023-09-01T19:01:50.0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8T12:23:32.2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8T12:23:35.5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24575,'0'0'-8191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FABD8FE-9C12-A249-85E7-8831D51D11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11DFBB4-024D-27ED-B503-71B0A6E62F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FAE4E6E-76DB-A880-0097-5E0F4B2CE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CA0B-7F43-47D7-8E06-DBC4E7853363}" type="datetimeFigureOut">
              <a:rPr lang="nb-NO" smtClean="0"/>
              <a:pPr/>
              <a:t>01.09.2023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CCC4123-BAA4-D78E-775F-967C1C8AE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828D741-B08D-B695-87DC-72D7676DB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26AE8-23C4-4EB1-A8D8-191C82DF308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401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166686A-B9A2-DB88-9BD0-F6CECA82E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EEB6951-8202-9152-F190-772B32F31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1D4BF35-02DA-E8D0-A7BD-DC3328996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CA0B-7F43-47D7-8E06-DBC4E7853363}" type="datetimeFigureOut">
              <a:rPr lang="nb-NO" smtClean="0"/>
              <a:pPr/>
              <a:t>01.09.2023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58E9828-7BC1-23F0-8FA8-19493FDF2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DA9DE21-451F-9B2F-6E31-0B21E062C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26AE8-23C4-4EB1-A8D8-191C82DF308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8450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1F431473-8E57-B36B-9DF1-563350A6C5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34C72E5-BAF4-A729-FF70-06EB250FC6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5E899F1-3ED4-3AFA-2C40-872DA5398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CA0B-7F43-47D7-8E06-DBC4E7853363}" type="datetimeFigureOut">
              <a:rPr lang="nb-NO" smtClean="0"/>
              <a:pPr/>
              <a:t>01.09.2023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51DBE24-98F8-2113-B5EE-FF1A9E1E2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C12A0AA-02D7-C0B9-0B2F-E573ACA68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26AE8-23C4-4EB1-A8D8-191C82DF308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1309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F1C6F63-66AE-52A8-402F-78BAB0859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5EB3BF8-CAF0-39D0-B9F4-4D561C1E3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A447A09-74FF-CA2A-D1D8-CAF16C41C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CA0B-7F43-47D7-8E06-DBC4E7853363}" type="datetimeFigureOut">
              <a:rPr lang="nb-NO" smtClean="0"/>
              <a:pPr/>
              <a:t>01.09.2023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C347E2F-89EE-6286-BA95-38B6E1D7F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82BCB1A-4683-BD30-6EF9-FA29BA0B6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26AE8-23C4-4EB1-A8D8-191C82DF308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25459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D8FCCDF-8E42-AC81-3B1D-98972124F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759571D-5540-6685-F659-697D071516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D89F427-33C1-CFF3-0283-945787EE8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CA0B-7F43-47D7-8E06-DBC4E7853363}" type="datetimeFigureOut">
              <a:rPr lang="nb-NO" smtClean="0"/>
              <a:pPr/>
              <a:t>01.09.2023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3BC7D0D-F8EC-25A5-283B-3D98E5BB7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5AAFC34-3D76-024C-DD69-9A626FE2E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26AE8-23C4-4EB1-A8D8-191C82DF308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91146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61487E8-9445-F20C-66EB-B1D72BC90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5434819-1BD1-81E3-E300-B1C3DB861E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D33C500-656B-43ED-264B-88ACC05DF7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8765DD1-86FC-19AD-89A9-697D0429C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CA0B-7F43-47D7-8E06-DBC4E7853363}" type="datetimeFigureOut">
              <a:rPr lang="nb-NO" smtClean="0"/>
              <a:pPr/>
              <a:t>01.09.2023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8561A76-9DEB-771B-200E-D2FC9AB65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C5A85D5-7441-8E2E-D7DC-22295BC6E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26AE8-23C4-4EB1-A8D8-191C82DF308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1277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1D024AA-C5A8-128C-69F4-81E7DD370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CFC83D6-1CFA-A1DB-8C61-8D97C2F413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816E93F-5237-1AE2-B91B-7BCC296D0D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D596D4F4-01F7-1005-680F-C1509F9651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2C12186C-2642-96BF-B0C3-6DFA0C4400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999C0FC-68C8-44FE-AD78-0436C3C3C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CA0B-7F43-47D7-8E06-DBC4E7853363}" type="datetimeFigureOut">
              <a:rPr lang="nb-NO" smtClean="0"/>
              <a:pPr/>
              <a:t>01.09.2023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8FD20317-52A4-6246-1163-13E5C2B97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16716253-4761-1C6B-8B81-CDCB0F77F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26AE8-23C4-4EB1-A8D8-191C82DF308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10295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5D79CD7-13A6-BDF8-84FC-A38BE4080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24932527-3548-FEA3-1E2A-BB970B516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CA0B-7F43-47D7-8E06-DBC4E7853363}" type="datetimeFigureOut">
              <a:rPr lang="nb-NO" smtClean="0"/>
              <a:pPr/>
              <a:t>01.09.2023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B835271-7AED-B2FB-3993-49DA6CBFC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D37E4F3C-56EA-46CC-3CD8-ECDC2A833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26AE8-23C4-4EB1-A8D8-191C82DF308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76254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42F85437-5A5B-2533-9CD0-18D44F9B1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CA0B-7F43-47D7-8E06-DBC4E7853363}" type="datetimeFigureOut">
              <a:rPr lang="nb-NO" smtClean="0"/>
              <a:pPr/>
              <a:t>01.09.2023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D43FB06-9199-61E2-D0CB-58CD990DC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227E431-60BB-91DF-FE16-8C9E0B881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26AE8-23C4-4EB1-A8D8-191C82DF308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6054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B2344DD-A3D7-B6B3-721E-5AB361DA7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8AF8D0D-B9B2-3F5A-EA99-E19420F7D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DB047FD-A36D-F7C9-81DE-01695C55D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DBC82B7-6A44-8D7A-0A6F-46CD1A019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CA0B-7F43-47D7-8E06-DBC4E7853363}" type="datetimeFigureOut">
              <a:rPr lang="nb-NO" smtClean="0"/>
              <a:pPr/>
              <a:t>01.09.2023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E0AF56B-F191-69C4-14E5-C14B34EF9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4F08EF6-0B54-C001-5A38-2EDB5D059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26AE8-23C4-4EB1-A8D8-191C82DF308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8045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61D0321-C031-DD76-7AB6-746A0D34D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93603E89-1FFB-A04A-F742-D8AB94C4AD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425A007-3AEE-5BDD-2911-5ABC393C0E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019A3D7-4B85-1C34-A2DE-DC61AE4D9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CA0B-7F43-47D7-8E06-DBC4E7853363}" type="datetimeFigureOut">
              <a:rPr lang="nb-NO" smtClean="0"/>
              <a:pPr/>
              <a:t>01.09.2023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3D4E4E5-DA0B-B5D8-0A20-F6D1E0C16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D19EBBA-0E10-2670-772E-E97D659F1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26AE8-23C4-4EB1-A8D8-191C82DF308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0178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DC59CDCB-B27D-F6A4-CFF4-ACFE6865A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6450981-FDC6-E16B-3231-9EFC63EC6A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CEE1837-81DD-8AED-1215-EF71DD1B05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7CA0B-7F43-47D7-8E06-DBC4E7853363}" type="datetimeFigureOut">
              <a:rPr lang="nb-NO" smtClean="0"/>
              <a:pPr/>
              <a:t>01.09.2023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83C2461-0A01-2F1A-5CE4-9745AA6ADE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9B26D05-BC45-6A8E-327A-7CDBBFEB42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26AE8-23C4-4EB1-A8D8-191C82DF308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3461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4" Type="http://schemas.openxmlformats.org/officeDocument/2006/relationships/customXml" Target="../ink/ink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6C9B180-E9DE-C2BE-22ED-EA7137E91F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HVORDAN KAN PÅRØRENDE TAKLE STRESS OG BEARBEIDE TRAUMER?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CB67D6A-B30F-6702-8215-023C4636F9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FOREDRAG PÅ LPP SITT SOLSTRANDSEMINAR 02 09 23</a:t>
            </a:r>
          </a:p>
          <a:p>
            <a:r>
              <a:rPr lang="nb-NO" dirty="0"/>
              <a:t>Leif Jonny Mandelid</a:t>
            </a:r>
          </a:p>
        </p:txBody>
      </p:sp>
    </p:spTree>
    <p:extLst>
      <p:ext uri="{BB962C8B-B14F-4D97-AF65-F5344CB8AC3E}">
        <p14:creationId xmlns:p14="http://schemas.microsoft.com/office/powerpoint/2010/main" val="3461225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006B89BD-FBB1-5DC2-7C61-672C7C697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5400" b="1" dirty="0"/>
              <a:t>        NORMALE FØLELSER, MEN…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7D2AB1CD-9E47-BE4F-0024-EC89C1E73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4000" dirty="0"/>
              <a:t>Vonde følelser: utmattelse, frykt, angst, forvirring, usikkerhet, sorg, sinne, tvil, håpløshet, skyld, skam, kritikk</a:t>
            </a:r>
          </a:p>
          <a:p>
            <a:r>
              <a:rPr lang="nb-NO" sz="4000" dirty="0"/>
              <a:t>Gode følelser: tålmodighet, trygghet, ro, kjærlighet, godhet, håp, overbærenhet</a:t>
            </a:r>
          </a:p>
          <a:p>
            <a:r>
              <a:rPr lang="nb-NO" sz="4000" dirty="0"/>
              <a:t>Alle har dem mer eller mindre avhengig av erfaring og situasjon, men når blir det for mye? </a:t>
            </a:r>
          </a:p>
        </p:txBody>
      </p:sp>
    </p:spTree>
    <p:extLst>
      <p:ext uri="{BB962C8B-B14F-4D97-AF65-F5344CB8AC3E}">
        <p14:creationId xmlns:p14="http://schemas.microsoft.com/office/powerpoint/2010/main" val="283889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37536ED-B963-00BE-3DBE-1CADD5ADA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5400" b="1" dirty="0"/>
              <a:t> HÅNDTERE VANSKELIG SAMHANDLING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5C3639D-4457-E4E0-FF84-69DBE0218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490" y="1599483"/>
            <a:ext cx="10515600" cy="4351338"/>
          </a:xfrm>
        </p:spPr>
        <p:txBody>
          <a:bodyPr>
            <a:normAutofit/>
          </a:bodyPr>
          <a:lstStyle/>
          <a:p>
            <a:r>
              <a:rPr lang="nb-NO" sz="4000" dirty="0"/>
              <a:t>Unngå kritikk og overinvolvering</a:t>
            </a:r>
          </a:p>
          <a:p>
            <a:r>
              <a:rPr lang="nb-NO" sz="4000" dirty="0"/>
              <a:t>Se mennesket bak symptomer og funksjonssvikt</a:t>
            </a:r>
          </a:p>
          <a:p>
            <a:r>
              <a:rPr lang="nb-NO" sz="4000" dirty="0"/>
              <a:t>Planlegg samtaler</a:t>
            </a:r>
          </a:p>
          <a:p>
            <a:r>
              <a:rPr lang="nb-NO" sz="4000" dirty="0"/>
              <a:t>Være tålmodig og ikke-dømmende</a:t>
            </a:r>
          </a:p>
          <a:p>
            <a:r>
              <a:rPr lang="nb-NO" sz="4000" dirty="0"/>
              <a:t>Si </a:t>
            </a:r>
            <a:r>
              <a:rPr lang="nb-NO" sz="4000" i="1" dirty="0"/>
              <a:t>både </a:t>
            </a:r>
            <a:r>
              <a:rPr lang="nb-NO" sz="4000" dirty="0"/>
              <a:t>hva du </a:t>
            </a:r>
            <a:r>
              <a:rPr lang="nb-NO" sz="4000" i="1" dirty="0"/>
              <a:t>kan </a:t>
            </a:r>
            <a:r>
              <a:rPr lang="nb-NO" sz="4000" dirty="0"/>
              <a:t>og hva du </a:t>
            </a:r>
            <a:r>
              <a:rPr lang="nb-NO" sz="4000" i="1" dirty="0"/>
              <a:t>ikke kan </a:t>
            </a:r>
            <a:r>
              <a:rPr lang="nb-NO" sz="4000" dirty="0"/>
              <a:t>gjøre for </a:t>
            </a:r>
            <a:r>
              <a:rPr lang="nb-NO" sz="4000"/>
              <a:t>å støtte den syke </a:t>
            </a:r>
            <a:endParaRPr lang="nb-NO" sz="4000" dirty="0"/>
          </a:p>
        </p:txBody>
      </p:sp>
    </p:spTree>
    <p:extLst>
      <p:ext uri="{BB962C8B-B14F-4D97-AF65-F5344CB8AC3E}">
        <p14:creationId xmlns:p14="http://schemas.microsoft.com/office/powerpoint/2010/main" val="4273175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>
            <a:extLst>
              <a:ext uri="{FF2B5EF4-FFF2-40B4-BE49-F238E27FC236}">
                <a16:creationId xmlns:a16="http://schemas.microsoft.com/office/drawing/2014/main" id="{ADE6F84C-6888-937C-306D-3877467DC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5400" b="1" dirty="0"/>
              <a:t>  HA KLARE PROSEDYRER FOR HJELP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FAF37160-FF8B-2AD5-D80D-F9D3CD767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sz="4000" dirty="0"/>
              <a:t>Krev din plass og rolle i behandlingsplanen for det syke familiemedlemmet</a:t>
            </a:r>
          </a:p>
          <a:p>
            <a:r>
              <a:rPr lang="nb-NO" sz="4000" dirty="0"/>
              <a:t>Be om kriseplan for det syke familiemedlemmet</a:t>
            </a:r>
          </a:p>
          <a:p>
            <a:pPr marL="0" indent="0">
              <a:buNone/>
            </a:pPr>
            <a:r>
              <a:rPr lang="nb-NO" sz="4000" dirty="0"/>
              <a:t>  og hvordan du aktiverer den</a:t>
            </a:r>
          </a:p>
          <a:p>
            <a:pPr marL="0" indent="0">
              <a:buNone/>
            </a:pPr>
            <a:r>
              <a:rPr lang="nb-NO" sz="4000" dirty="0"/>
              <a:t>NB: Øker trygghet og motvirker utbrenthet!!!</a:t>
            </a:r>
          </a:p>
          <a:p>
            <a:pPr marL="0" indent="0">
              <a:buNone/>
            </a:pPr>
            <a:r>
              <a:rPr lang="nb-NO" sz="4000" dirty="0"/>
              <a:t> </a:t>
            </a:r>
          </a:p>
          <a:p>
            <a:pPr marL="0" indent="0">
              <a:buNone/>
            </a:pPr>
            <a:r>
              <a:rPr lang="nb-NO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29066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050B9A6-11B6-35B4-5763-2BFA33B75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                           </a:t>
            </a:r>
            <a:r>
              <a:rPr lang="nb-NO" sz="5400" b="1" dirty="0"/>
              <a:t>OPPSUMMERT</a:t>
            </a:r>
            <a:endParaRPr lang="nb-NO" b="1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B7AC26A-8C84-12A8-37FD-3CD475842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4000" dirty="0"/>
              <a:t>Fellesskap gir mindre ensomhet og mer støtte</a:t>
            </a:r>
          </a:p>
          <a:p>
            <a:r>
              <a:rPr lang="nb-NO" sz="4000" dirty="0"/>
              <a:t>Egenomsorg gir bedre omsorg</a:t>
            </a:r>
          </a:p>
          <a:p>
            <a:r>
              <a:rPr lang="nb-NO" sz="4000" dirty="0"/>
              <a:t>Tydelig rolle som støttespiller gir mer trygghet</a:t>
            </a:r>
          </a:p>
          <a:p>
            <a:r>
              <a:rPr lang="nb-NO" sz="4000" dirty="0"/>
              <a:t>Mer trygghet hever terskelen for krise og motvirker utbrenthet hos pårørende</a:t>
            </a:r>
          </a:p>
          <a:p>
            <a:pPr marL="0" indent="0">
              <a:buNone/>
            </a:pPr>
            <a:r>
              <a:rPr lang="nb-NO" sz="4000"/>
              <a:t>                                       </a:t>
            </a:r>
            <a:r>
              <a:rPr lang="nb-NO" sz="4000" b="1" i="1"/>
              <a:t># Fin #</a:t>
            </a:r>
            <a:endParaRPr lang="nb-NO" sz="4000"/>
          </a:p>
        </p:txBody>
      </p:sp>
    </p:spTree>
    <p:extLst>
      <p:ext uri="{BB962C8B-B14F-4D97-AF65-F5344CB8AC3E}">
        <p14:creationId xmlns:p14="http://schemas.microsoft.com/office/powerpoint/2010/main" val="238580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7D70550-ECB6-85AA-47E3-38515822C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          GENERELLE PROBLEMSTILLINGER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3E54828-8026-E1B9-1F22-0529C1B7F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4000" dirty="0"/>
              <a:t>Lite om terapi som sådan for pårørende : Belastning regnes ikke som sykdom og gir lite rettigheter</a:t>
            </a:r>
          </a:p>
          <a:p>
            <a:r>
              <a:rPr lang="nb-NO" sz="4000" dirty="0"/>
              <a:t>Stadig mer om </a:t>
            </a:r>
            <a:r>
              <a:rPr lang="nb-NO" sz="4000" dirty="0" err="1"/>
              <a:t>familearbeid</a:t>
            </a:r>
            <a:r>
              <a:rPr lang="nb-NO" sz="4000" dirty="0"/>
              <a:t> med familiene: Men det er psykoedukasjon (kunnskapsformidling), ikke terapi!</a:t>
            </a:r>
          </a:p>
        </p:txBody>
      </p:sp>
    </p:spTree>
    <p:extLst>
      <p:ext uri="{BB962C8B-B14F-4D97-AF65-F5344CB8AC3E}">
        <p14:creationId xmlns:p14="http://schemas.microsoft.com/office/powerpoint/2010/main" val="2505930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0275A4D-46E3-8D1E-72E8-40C6C6CF3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                   HVEM ER PÅRØRENDE?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2E72835-DCC2-1F3B-ECCC-151477108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4000" dirty="0"/>
              <a:t>Foreldre</a:t>
            </a:r>
          </a:p>
          <a:p>
            <a:r>
              <a:rPr lang="nb-NO" sz="4000" dirty="0"/>
              <a:t>Livsledsagere</a:t>
            </a:r>
          </a:p>
          <a:p>
            <a:r>
              <a:rPr lang="nb-NO" sz="4000" dirty="0"/>
              <a:t>Søsken</a:t>
            </a:r>
          </a:p>
          <a:p>
            <a:r>
              <a:rPr lang="nb-NO" sz="4000" dirty="0"/>
              <a:t>Barn</a:t>
            </a:r>
          </a:p>
          <a:p>
            <a:r>
              <a:rPr lang="nb-NO" sz="4000" dirty="0"/>
              <a:t>Andre nærstående</a:t>
            </a:r>
          </a:p>
        </p:txBody>
      </p:sp>
    </p:spTree>
    <p:extLst>
      <p:ext uri="{BB962C8B-B14F-4D97-AF65-F5344CB8AC3E}">
        <p14:creationId xmlns:p14="http://schemas.microsoft.com/office/powerpoint/2010/main" val="1673179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09B56DC-7382-F9E4-F754-7B69853CF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                  HVILKE BELASTNINGER?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0F20EE2-D5A8-EE8E-D4A6-1EB532D8F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4000" dirty="0"/>
              <a:t>Langvarig stress / virkninger av omsorgsbyrde</a:t>
            </a:r>
          </a:p>
          <a:p>
            <a:r>
              <a:rPr lang="nb-NO" sz="4000" dirty="0"/>
              <a:t>Akutt stress ved episodiske kriser: uro og trusler</a:t>
            </a:r>
          </a:p>
          <a:p>
            <a:r>
              <a:rPr lang="nb-NO" sz="4000" dirty="0"/>
              <a:t>Konflikt om hva som er «rett» å gjøre</a:t>
            </a:r>
          </a:p>
          <a:p>
            <a:r>
              <a:rPr lang="nb-NO" sz="4000" dirty="0"/>
              <a:t>Sorg over tapte livsforventninger</a:t>
            </a:r>
          </a:p>
          <a:p>
            <a:r>
              <a:rPr lang="nb-NO" sz="4000" dirty="0"/>
              <a:t>Skyldfølelse over aggressive følelser </a:t>
            </a:r>
            <a:r>
              <a:rPr lang="nb-NO" sz="4000" dirty="0" err="1"/>
              <a:t>ift</a:t>
            </a:r>
            <a:r>
              <a:rPr lang="nb-NO" sz="4000" dirty="0"/>
              <a:t> den syke</a:t>
            </a:r>
          </a:p>
          <a:p>
            <a:r>
              <a:rPr lang="nb-NO" sz="4000" dirty="0"/>
              <a:t>Skyldfølelse over å prioritere </a:t>
            </a:r>
            <a:r>
              <a:rPr lang="nb-NO" sz="4000"/>
              <a:t>egne behov</a:t>
            </a:r>
            <a:endParaRPr lang="nb-NO" sz="4000" dirty="0"/>
          </a:p>
        </p:txBody>
      </p:sp>
    </p:spTree>
    <p:extLst>
      <p:ext uri="{BB962C8B-B14F-4D97-AF65-F5344CB8AC3E}">
        <p14:creationId xmlns:p14="http://schemas.microsoft.com/office/powerpoint/2010/main" val="1741007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F6745F7-70C7-0A03-6F26-A7261F47F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                        </a:t>
            </a:r>
            <a:r>
              <a:rPr lang="nb-NO" sz="5400" b="1" dirty="0"/>
              <a:t>GENERELLE RÅD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F10ECEF-A62B-9267-58DF-3994ADD96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4000" dirty="0"/>
              <a:t>IKKE BLI ISOLERT!</a:t>
            </a:r>
          </a:p>
          <a:p>
            <a:r>
              <a:rPr lang="nb-NO" sz="4000" dirty="0"/>
              <a:t>SJEKKE INTERESSE – OG SELVHJELPSGRUPPER</a:t>
            </a:r>
          </a:p>
          <a:p>
            <a:r>
              <a:rPr lang="nb-NO" sz="4000" dirty="0"/>
              <a:t>SØKE LIKESINNEDE FOR: + Gjensidig støtte</a:t>
            </a:r>
          </a:p>
          <a:p>
            <a:pPr marL="0" indent="0">
              <a:buNone/>
            </a:pPr>
            <a:r>
              <a:rPr lang="nb-NO" sz="4000" dirty="0"/>
              <a:t>                                               + Problemløsing</a:t>
            </a:r>
          </a:p>
          <a:p>
            <a:pPr marL="0" indent="0">
              <a:buNone/>
            </a:pPr>
            <a:r>
              <a:rPr lang="nb-NO" sz="4000" dirty="0"/>
              <a:t>                                               + Info om helsehjelp</a:t>
            </a:r>
          </a:p>
          <a:p>
            <a:pPr marL="0" indent="0">
              <a:buNone/>
            </a:pPr>
            <a:r>
              <a:rPr lang="nb-NO" sz="4000" dirty="0"/>
              <a:t>                                               - «Dyrke» vansker</a:t>
            </a:r>
          </a:p>
          <a:p>
            <a:pPr marL="0" indent="0">
              <a:buNone/>
            </a:pPr>
            <a:endParaRPr lang="nb-NO" sz="4000" dirty="0"/>
          </a:p>
          <a:p>
            <a:endParaRPr lang="nb-NO" sz="32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Håndskrift 3">
                <a:extLst>
                  <a:ext uri="{FF2B5EF4-FFF2-40B4-BE49-F238E27FC236}">
                    <a16:creationId xmlns:a16="http://schemas.microsoft.com/office/drawing/2014/main" id="{2321C384-AC2F-A1FD-6916-E672331A3F8E}"/>
                  </a:ext>
                </a:extLst>
              </p14:cNvPr>
              <p14:cNvContentPartPr/>
              <p14:nvPr/>
            </p14:nvContentPartPr>
            <p14:xfrm>
              <a:off x="1169930" y="1111212"/>
              <a:ext cx="360" cy="360"/>
            </p14:xfrm>
          </p:contentPart>
        </mc:Choice>
        <mc:Fallback xmlns="">
          <p:pic>
            <p:nvPicPr>
              <p:cNvPr id="4" name="Håndskrift 3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2321C384-AC2F-A1FD-6916-E672331A3F8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60930" y="110221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Håndskrift 4">
                <a:extLst>
                  <a:ext uri="{FF2B5EF4-FFF2-40B4-BE49-F238E27FC236}">
                    <a16:creationId xmlns:a16="http://schemas.microsoft.com/office/drawing/2014/main" id="{423330DA-F25E-EA21-2B7C-69038680519C}"/>
                  </a:ext>
                </a:extLst>
              </p14:cNvPr>
              <p14:cNvContentPartPr/>
              <p14:nvPr/>
            </p14:nvContentPartPr>
            <p14:xfrm>
              <a:off x="1376570" y="1100772"/>
              <a:ext cx="360" cy="360"/>
            </p14:xfrm>
          </p:contentPart>
        </mc:Choice>
        <mc:Fallback xmlns="">
          <p:pic>
            <p:nvPicPr>
              <p:cNvPr id="5" name="Håndskrift 4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423330DA-F25E-EA21-2B7C-69038680519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67570" y="109213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66181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tel 11">
            <a:extLst>
              <a:ext uri="{FF2B5EF4-FFF2-40B4-BE49-F238E27FC236}">
                <a16:creationId xmlns:a16="http://schemas.microsoft.com/office/drawing/2014/main" id="{C705B934-0C75-6C0F-CCC5-6FC86BCAF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5400" b="1" dirty="0"/>
              <a:t>                   SØK KUNNSKAP</a:t>
            </a:r>
          </a:p>
        </p:txBody>
      </p:sp>
      <p:sp>
        <p:nvSpPr>
          <p:cNvPr id="13" name="Plassholder for innhold 12">
            <a:extLst>
              <a:ext uri="{FF2B5EF4-FFF2-40B4-BE49-F238E27FC236}">
                <a16:creationId xmlns:a16="http://schemas.microsoft.com/office/drawing/2014/main" id="{6ADF7EBA-543C-11B5-42E7-1B1AE292C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4000" dirty="0"/>
              <a:t>Delta på tilbud om familiearbeid i regi av psykisk helsevern</a:t>
            </a:r>
          </a:p>
          <a:p>
            <a:r>
              <a:rPr lang="nb-NO" sz="4000" dirty="0"/>
              <a:t>Finn ressurslenker på internett med vitenskapelig informasjon og psykoedukasjon om familiemedlemmets psykiske lidelse</a:t>
            </a:r>
          </a:p>
          <a:p>
            <a:r>
              <a:rPr lang="nb-NO" sz="4000" dirty="0"/>
              <a:t>Unngå ikke-vitenskapelige og moralistiske spekulasjoner og påstander som deler ut skyld</a:t>
            </a:r>
          </a:p>
        </p:txBody>
      </p:sp>
    </p:spTree>
    <p:extLst>
      <p:ext uri="{BB962C8B-B14F-4D97-AF65-F5344CB8AC3E}">
        <p14:creationId xmlns:p14="http://schemas.microsoft.com/office/powerpoint/2010/main" val="954921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70E6BC5-AB21-120F-1FA1-A660202F0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                     </a:t>
            </a:r>
            <a:r>
              <a:rPr lang="nb-NO" sz="5400" dirty="0"/>
              <a:t>    </a:t>
            </a:r>
            <a:r>
              <a:rPr lang="nb-NO" sz="5400" b="1" dirty="0"/>
              <a:t>EGENOMSORG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6856C63-8517-F870-B213-510500792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sz="4300" dirty="0"/>
              <a:t>God mentalhygiene</a:t>
            </a:r>
            <a:r>
              <a:rPr lang="nb-NO" sz="4000" dirty="0"/>
              <a:t>:  + Nok søvn</a:t>
            </a:r>
          </a:p>
          <a:p>
            <a:pPr marL="0" indent="0">
              <a:buNone/>
            </a:pPr>
            <a:r>
              <a:rPr lang="nb-NO" sz="4000" dirty="0"/>
              <a:t>                                           + God næring</a:t>
            </a:r>
          </a:p>
          <a:p>
            <a:pPr marL="0" indent="0">
              <a:buNone/>
            </a:pPr>
            <a:r>
              <a:rPr lang="nb-NO" sz="4000" dirty="0"/>
              <a:t>                                           + Kroppspleie/Klær</a:t>
            </a:r>
          </a:p>
          <a:p>
            <a:pPr marL="0" indent="0">
              <a:buNone/>
            </a:pPr>
            <a:r>
              <a:rPr lang="nb-NO" sz="4000" dirty="0"/>
              <a:t>                                           + Mosjon</a:t>
            </a:r>
          </a:p>
          <a:p>
            <a:pPr marL="0" indent="0">
              <a:buNone/>
            </a:pPr>
            <a:r>
              <a:rPr lang="nb-NO" sz="4000" dirty="0"/>
              <a:t>                                           + Vennskap</a:t>
            </a:r>
          </a:p>
          <a:p>
            <a:pPr marL="0" indent="0">
              <a:buNone/>
            </a:pPr>
            <a:r>
              <a:rPr lang="nb-NO" sz="4000" dirty="0"/>
              <a:t>                                           + Kulturelt påfyll/Hobby</a:t>
            </a:r>
          </a:p>
          <a:p>
            <a:pPr marL="0" indent="0">
              <a:buNone/>
            </a:pPr>
            <a:r>
              <a:rPr lang="nb-NO" sz="4000" dirty="0"/>
              <a:t>                                           + Time-out/Ferie</a:t>
            </a:r>
          </a:p>
          <a:p>
            <a:pPr marL="0" indent="0">
              <a:buNone/>
            </a:pPr>
            <a:r>
              <a:rPr lang="nb-NO" sz="4000" dirty="0"/>
              <a:t>                                              </a:t>
            </a:r>
            <a:r>
              <a:rPr lang="nb-N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12432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387C8B9-6516-D32A-043D-E0D028A2B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5400" b="1" dirty="0"/>
              <a:t>                 EGENMEDFØLELSE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8FFCC5A-CF77-5451-D864-4C04FBC1B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nb-NO" dirty="0"/>
          </a:p>
          <a:p>
            <a:r>
              <a:rPr lang="nb-NO" sz="4000" dirty="0"/>
              <a:t>DU HAR LOV Å HA MEDFØLELSE MED DEG SELV!</a:t>
            </a:r>
          </a:p>
          <a:p>
            <a:r>
              <a:rPr lang="nb-NO" sz="4000" dirty="0"/>
              <a:t>DU ER OGSÅ VERDIFULL, BÅDE FOR DEG SELV OG DEM DU ER GLAD I!</a:t>
            </a:r>
          </a:p>
          <a:p>
            <a:r>
              <a:rPr lang="nb-NO" sz="4000" dirty="0"/>
              <a:t>DU GJØR ET VIKTIG OG KREVENDE ARBEID!</a:t>
            </a:r>
          </a:p>
          <a:p>
            <a:r>
              <a:rPr lang="nb-NO" sz="4000" dirty="0"/>
              <a:t>DU HAR LOV Å VÆRE SLITEN OG LEI DEG!</a:t>
            </a:r>
          </a:p>
          <a:p>
            <a:r>
              <a:rPr lang="nb-NO" sz="4000" dirty="0"/>
              <a:t>HUSK Å MINNE DEG SELV PÅ DETTE!!!!!!!!!!!</a:t>
            </a:r>
          </a:p>
          <a:p>
            <a:endParaRPr lang="nb-NO" sz="4000" dirty="0"/>
          </a:p>
          <a:p>
            <a:pPr marL="0" indent="0">
              <a:buNone/>
            </a:pPr>
            <a:endParaRPr lang="nb-NO" sz="4000" dirty="0"/>
          </a:p>
          <a:p>
            <a:endParaRPr lang="nb-NO" sz="4000" dirty="0"/>
          </a:p>
        </p:txBody>
      </p:sp>
    </p:spTree>
    <p:extLst>
      <p:ext uri="{BB962C8B-B14F-4D97-AF65-F5344CB8AC3E}">
        <p14:creationId xmlns:p14="http://schemas.microsoft.com/office/powerpoint/2010/main" val="2252535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B20DCA66-60C6-20F1-E6BF-303A15817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5400" b="1" dirty="0"/>
              <a:t>          BLI KJENT MED DEG SELV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B0A47971-DC33-91F5-0E6C-44BD28097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4000" dirty="0"/>
              <a:t>Pårørende er også ulike personligheter med ulike erfaringer: Vurder å gå i terapi for deg selv</a:t>
            </a:r>
          </a:p>
          <a:p>
            <a:r>
              <a:rPr lang="nb-NO" sz="4000" dirty="0"/>
              <a:t>Ingen er rett eller feil, men har ulike væremåter, muligheter og konsekvenser</a:t>
            </a:r>
          </a:p>
          <a:p>
            <a:r>
              <a:rPr lang="nb-NO" sz="4000" dirty="0"/>
              <a:t>Hvordan matcher din personlighet med det syke familiemedlemmets?</a:t>
            </a:r>
          </a:p>
          <a:p>
            <a:pPr marL="0" indent="0">
              <a:buNone/>
            </a:pPr>
            <a:endParaRPr lang="nb-NO" sz="4000" dirty="0"/>
          </a:p>
          <a:p>
            <a:endParaRPr lang="nb-NO" sz="4000" dirty="0"/>
          </a:p>
        </p:txBody>
      </p:sp>
    </p:spTree>
    <p:extLst>
      <p:ext uri="{BB962C8B-B14F-4D97-AF65-F5344CB8AC3E}">
        <p14:creationId xmlns:p14="http://schemas.microsoft.com/office/powerpoint/2010/main" val="3703554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497</Words>
  <Application>Microsoft Office PowerPoint</Application>
  <PresentationFormat>Widescreen</PresentationFormat>
  <Paragraphs>74</Paragraphs>
  <Slides>13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Office-tema</vt:lpstr>
      <vt:lpstr>HVORDAN KAN PÅRØRENDE TAKLE STRESS OG BEARBEIDE TRAUMER?</vt:lpstr>
      <vt:lpstr>          GENERELLE PROBLEMSTILLINGER</vt:lpstr>
      <vt:lpstr>                   HVEM ER PÅRØRENDE?</vt:lpstr>
      <vt:lpstr>                  HVILKE BELASTNINGER?</vt:lpstr>
      <vt:lpstr>                        GENERELLE RÅD</vt:lpstr>
      <vt:lpstr>                   SØK KUNNSKAP</vt:lpstr>
      <vt:lpstr>                         EGENOMSORG</vt:lpstr>
      <vt:lpstr>                 EGENMEDFØLELSE</vt:lpstr>
      <vt:lpstr>          BLI KJENT MED DEG SELV</vt:lpstr>
      <vt:lpstr>        NORMALE FØLELSER, MEN…</vt:lpstr>
      <vt:lpstr> HÅNDTERE VANSKELIG SAMHANDLING</vt:lpstr>
      <vt:lpstr>  HA KLARE PROSEDYRER FOR HJELP</vt:lpstr>
      <vt:lpstr>                           OPPSUMMERT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HVORDAN KAN PÅRØRENDE TAKLE STRESS OG BEARBEIDE TRAUMER?</dc:title>
  <dc:creator>Leif Jonny Mandelid</dc:creator>
  <cp:lastModifiedBy>Leif Jonny Mandelid</cp:lastModifiedBy>
  <cp:revision>2</cp:revision>
  <dcterms:created xsi:type="dcterms:W3CDTF">2023-08-08T12:13:08Z</dcterms:created>
  <dcterms:modified xsi:type="dcterms:W3CDTF">2023-09-01T19:32:49Z</dcterms:modified>
</cp:coreProperties>
</file>